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259" r:id="rId3"/>
    <p:sldId id="260" r:id="rId4"/>
    <p:sldId id="261" r:id="rId5"/>
    <p:sldId id="372" r:id="rId6"/>
    <p:sldId id="370" r:id="rId7"/>
    <p:sldId id="371" r:id="rId8"/>
    <p:sldId id="263" r:id="rId9"/>
    <p:sldId id="392" r:id="rId10"/>
    <p:sldId id="396" r:id="rId11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9" autoAdjust="0"/>
    <p:restoredTop sz="94660"/>
  </p:normalViewPr>
  <p:slideViewPr>
    <p:cSldViewPr snapToGrid="0">
      <p:cViewPr>
        <p:scale>
          <a:sx n="128" d="100"/>
          <a:sy n="128" d="100"/>
        </p:scale>
        <p:origin x="-7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86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08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47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0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41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02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94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92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00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89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94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BFB61-3EA9-4D8A-B8FA-6B54DDEBC080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9DAE2-E467-48D1-83C2-FF80EC2FE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2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3" y="217469"/>
            <a:ext cx="3195700" cy="48700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243" y="209867"/>
            <a:ext cx="3217047" cy="48700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12526"/>
          <a:stretch/>
        </p:blipFill>
        <p:spPr>
          <a:xfrm>
            <a:off x="4424553" y="1854135"/>
            <a:ext cx="3327660" cy="2910839"/>
          </a:xfrm>
          <a:prstGeom prst="rect">
            <a:avLst/>
          </a:prstGeom>
          <a:ln w="60325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50673" y="5172949"/>
            <a:ext cx="9976086" cy="13916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Traduit de l’anglais  par </a:t>
            </a:r>
            <a:r>
              <a:rPr lang="fr-FR" b="1" i="1" u="sng" dirty="0">
                <a:solidFill>
                  <a:srgbClr val="FF0000"/>
                </a:solidFill>
              </a:rPr>
              <a:t>Robert </a:t>
            </a:r>
            <a:r>
              <a:rPr lang="fr-FR" b="1" i="1" u="sng" dirty="0" smtClean="0">
                <a:solidFill>
                  <a:srgbClr val="FF0000"/>
                </a:solidFill>
              </a:rPr>
              <a:t>Pépin</a:t>
            </a:r>
            <a:r>
              <a:rPr lang="fr-FR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Traducteur, spécialiste de l’anglais, </a:t>
            </a:r>
            <a:r>
              <a:rPr lang="fr-FR" b="1" dirty="0">
                <a:solidFill>
                  <a:schemeClr val="tx1"/>
                </a:solidFill>
              </a:rPr>
              <a:t>né en </a:t>
            </a:r>
            <a:r>
              <a:rPr lang="fr-FR" b="1" dirty="0" smtClean="0">
                <a:solidFill>
                  <a:schemeClr val="tx1"/>
                </a:solidFill>
              </a:rPr>
              <a:t>1941. Il </a:t>
            </a:r>
            <a:r>
              <a:rPr lang="fr-FR" b="1" dirty="0">
                <a:solidFill>
                  <a:schemeClr val="tx1"/>
                </a:solidFill>
              </a:rPr>
              <a:t>s’est fait une spécialité </a:t>
            </a:r>
            <a:r>
              <a:rPr lang="fr-FR" b="1" dirty="0" smtClean="0">
                <a:solidFill>
                  <a:schemeClr val="tx1"/>
                </a:solidFill>
              </a:rPr>
              <a:t>dans la traduction des œuvres </a:t>
            </a:r>
            <a:r>
              <a:rPr lang="fr-FR" b="1" dirty="0">
                <a:solidFill>
                  <a:schemeClr val="tx1"/>
                </a:solidFill>
              </a:rPr>
              <a:t>de Lawrence </a:t>
            </a:r>
            <a:r>
              <a:rPr lang="fr-FR" b="1" dirty="0" smtClean="0">
                <a:solidFill>
                  <a:schemeClr val="tx1"/>
                </a:solidFill>
              </a:rPr>
              <a:t>Block </a:t>
            </a:r>
            <a:r>
              <a:rPr lang="fr-FR" sz="1200" b="1" dirty="0" smtClean="0">
                <a:solidFill>
                  <a:schemeClr val="tx1"/>
                </a:solidFill>
              </a:rPr>
              <a:t>(1).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Il </a:t>
            </a:r>
            <a:r>
              <a:rPr lang="fr-FR" b="1" dirty="0">
                <a:solidFill>
                  <a:srgbClr val="FF0000"/>
                </a:solidFill>
              </a:rPr>
              <a:t>a près de deux cents collaborations à son </a:t>
            </a:r>
            <a:r>
              <a:rPr lang="fr-FR" b="1" dirty="0" smtClean="0">
                <a:solidFill>
                  <a:srgbClr val="FF0000"/>
                </a:solidFill>
              </a:rPr>
              <a:t>actif avec des éditeurs.</a:t>
            </a:r>
          </a:p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                (1) Ecrivain </a:t>
            </a:r>
            <a:r>
              <a:rPr lang="fr-FR" sz="1200" b="1" dirty="0">
                <a:solidFill>
                  <a:schemeClr val="tx1"/>
                </a:solidFill>
              </a:rPr>
              <a:t>américain de romans policiers</a:t>
            </a:r>
            <a:r>
              <a:rPr lang="fr-FR" sz="1200" b="1" dirty="0" smtClean="0">
                <a:solidFill>
                  <a:schemeClr val="tx1"/>
                </a:solidFill>
              </a:rPr>
              <a:t>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130" y="5784783"/>
            <a:ext cx="1332015" cy="662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631" y="217469"/>
            <a:ext cx="947056" cy="13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4" y="249660"/>
            <a:ext cx="10937172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81" y="2248971"/>
            <a:ext cx="2675397" cy="2006548"/>
          </a:xfrm>
          <a:ln w="793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54" y="4134888"/>
            <a:ext cx="2193154" cy="16448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696" y="371258"/>
            <a:ext cx="3184271" cy="2466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34655" y="3038925"/>
            <a:ext cx="43403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Trinity Church in the village of </a:t>
            </a:r>
            <a:r>
              <a:rPr lang="en-US" b="1" dirty="0" err="1" smtClean="0">
                <a:solidFill>
                  <a:srgbClr val="FF0000"/>
                </a:solidFill>
              </a:rPr>
              <a:t>Slad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00B0F0"/>
                </a:solidFill>
              </a:rPr>
              <a:t>(</a:t>
            </a:r>
            <a:r>
              <a:rPr lang="en-US" sz="1600" b="1" dirty="0" err="1" smtClean="0">
                <a:solidFill>
                  <a:srgbClr val="00B0F0"/>
                </a:solidFill>
              </a:rPr>
              <a:t>Eglise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</a:rPr>
              <a:t>citée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</a:rPr>
              <a:t>dans</a:t>
            </a:r>
            <a:r>
              <a:rPr lang="en-US" sz="1600" b="1" dirty="0" smtClean="0">
                <a:solidFill>
                  <a:srgbClr val="00B0F0"/>
                </a:solidFill>
              </a:rPr>
              <a:t> le tome 1 du livre…</a:t>
            </a:r>
          </a:p>
          <a:p>
            <a:pPr algn="ctr"/>
            <a:r>
              <a:rPr lang="en-US" sz="1600" b="1" dirty="0" smtClean="0">
                <a:solidFill>
                  <a:srgbClr val="00B0F0"/>
                </a:solidFill>
              </a:rPr>
              <a:t> “Rosie </a:t>
            </a:r>
            <a:r>
              <a:rPr lang="en-US" sz="1600" b="1" dirty="0" err="1" smtClean="0">
                <a:solidFill>
                  <a:srgbClr val="00B0F0"/>
                </a:solidFill>
              </a:rPr>
              <a:t>ou</a:t>
            </a:r>
            <a:r>
              <a:rPr lang="en-US" sz="1600" b="1" dirty="0" smtClean="0">
                <a:solidFill>
                  <a:srgbClr val="00B0F0"/>
                </a:solidFill>
              </a:rPr>
              <a:t> le </a:t>
            </a:r>
            <a:r>
              <a:rPr lang="en-US" sz="1600" b="1" dirty="0" err="1" smtClean="0">
                <a:solidFill>
                  <a:srgbClr val="00B0F0"/>
                </a:solidFill>
              </a:rPr>
              <a:t>goût</a:t>
            </a:r>
            <a:r>
              <a:rPr lang="en-US" sz="1600" b="1" dirty="0" smtClean="0">
                <a:solidFill>
                  <a:srgbClr val="00B0F0"/>
                </a:solidFill>
              </a:rPr>
              <a:t> du </a:t>
            </a:r>
            <a:r>
              <a:rPr lang="en-US" sz="1600" b="1" dirty="0" err="1" smtClean="0">
                <a:solidFill>
                  <a:srgbClr val="00B0F0"/>
                </a:solidFill>
              </a:rPr>
              <a:t>cidre</a:t>
            </a:r>
            <a:r>
              <a:rPr lang="en-US" sz="1600" b="1" dirty="0" smtClean="0">
                <a:solidFill>
                  <a:srgbClr val="00B0F0"/>
                </a:solidFill>
              </a:rPr>
              <a:t>”)</a:t>
            </a:r>
            <a:endParaRPr lang="fr-FR" sz="1600" b="1" dirty="0">
              <a:solidFill>
                <a:srgbClr val="00B0F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11" y="457755"/>
            <a:ext cx="2526465" cy="28110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92136" y="6013943"/>
            <a:ext cx="2825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“He </a:t>
            </a:r>
            <a:r>
              <a:rPr lang="en-US" sz="1600" b="1" dirty="0"/>
              <a:t>lies in the valley he </a:t>
            </a:r>
            <a:r>
              <a:rPr lang="en-US" sz="1600" b="1" dirty="0" smtClean="0"/>
              <a:t>loved“ </a:t>
            </a:r>
          </a:p>
          <a:p>
            <a:pPr algn="ctr"/>
            <a:r>
              <a:rPr lang="en-US" sz="1600" b="1" dirty="0" smtClean="0"/>
              <a:t>Pierre </a:t>
            </a:r>
            <a:r>
              <a:rPr lang="en-US" sz="1600" b="1" dirty="0" err="1" smtClean="0"/>
              <a:t>tombale</a:t>
            </a:r>
            <a:r>
              <a:rPr lang="en-US" sz="1600" b="1" dirty="0" smtClean="0"/>
              <a:t> de Laurie Lee</a:t>
            </a:r>
            <a:endParaRPr lang="fr-FR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994" y="164334"/>
            <a:ext cx="2981202" cy="18655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457" y="3677689"/>
            <a:ext cx="286693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Maison Natale de Laurie Lee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436" t="2976" r="-436" b="9180"/>
          <a:stretch/>
        </p:blipFill>
        <p:spPr>
          <a:xfrm>
            <a:off x="561640" y="4337106"/>
            <a:ext cx="2495550" cy="16064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6665" y="6145817"/>
            <a:ext cx="2719733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Vallée de </a:t>
            </a:r>
            <a:r>
              <a:rPr lang="fr-FR" sz="1600" dirty="0" err="1" smtClean="0"/>
              <a:t>Slad</a:t>
            </a:r>
            <a:r>
              <a:rPr lang="fr-FR" sz="1600" dirty="0" smtClean="0"/>
              <a:t>…</a:t>
            </a:r>
            <a:endParaRPr lang="fr-FR" sz="16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450" y="4842642"/>
            <a:ext cx="2359479" cy="18692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7696" y="4693718"/>
            <a:ext cx="1905000" cy="190500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7534655" y="5263978"/>
            <a:ext cx="3365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578" y="313760"/>
            <a:ext cx="99238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u="sng" dirty="0" smtClean="0">
                <a:solidFill>
                  <a:srgbClr val="FF0000"/>
                </a:solidFill>
              </a:rPr>
              <a:t>BIBLIOGRAPHIE / Ses trois œuvres littéraires les plus connues:</a:t>
            </a:r>
          </a:p>
          <a:p>
            <a:endParaRPr lang="fr-FR" sz="1000" dirty="0"/>
          </a:p>
          <a:p>
            <a:pPr marL="342900" indent="-342900">
              <a:buFontTx/>
              <a:buChar char="-"/>
            </a:pPr>
            <a:r>
              <a:rPr lang="fr-FR" sz="2000" b="1" dirty="0" smtClean="0"/>
              <a:t>Son </a:t>
            </a:r>
            <a:r>
              <a:rPr lang="fr-FR" sz="2000" b="1" dirty="0"/>
              <a:t>œuvre la plus connue est une </a:t>
            </a:r>
            <a:r>
              <a:rPr lang="fr-FR" sz="2400" b="1" dirty="0">
                <a:solidFill>
                  <a:srgbClr val="FF0000"/>
                </a:solidFill>
              </a:rPr>
              <a:t>trilogie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/>
              <a:t>autobiographique </a:t>
            </a:r>
            <a:r>
              <a:rPr lang="fr-FR" sz="2000" b="1" dirty="0" smtClean="0"/>
              <a:t>magnifique qui nous ouvre</a:t>
            </a:r>
          </a:p>
          <a:p>
            <a:r>
              <a:rPr lang="fr-FR" sz="2000" b="1" dirty="0"/>
              <a:t> </a:t>
            </a:r>
            <a:r>
              <a:rPr lang="fr-FR" sz="2000" b="1" dirty="0" smtClean="0"/>
              <a:t>     les yeux sur toute une époque (1936…) et qui regroupe :</a:t>
            </a:r>
            <a:endParaRPr lang="fr-FR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2474976" y="1971979"/>
            <a:ext cx="83271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1 - Rosie, ou le goût du cidre (1959), </a:t>
            </a:r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/>
              <a:t> </a:t>
            </a:r>
            <a:r>
              <a:rPr lang="fr-FR" b="1" dirty="0" smtClean="0"/>
              <a:t>     traduit </a:t>
            </a:r>
            <a:r>
              <a:rPr lang="fr-FR" b="1" dirty="0"/>
              <a:t>en français par Patrick </a:t>
            </a:r>
            <a:r>
              <a:rPr lang="fr-FR" b="1" dirty="0" err="1" smtClean="0"/>
              <a:t>Reumaux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…………………………………</a:t>
            </a:r>
          </a:p>
          <a:p>
            <a:r>
              <a:rPr lang="fr-FR" b="1" dirty="0" smtClean="0"/>
              <a:t>      Ce </a:t>
            </a:r>
            <a:r>
              <a:rPr lang="fr-FR" b="1" dirty="0"/>
              <a:t>premier volume traite de sa jeunesse dans l'idyllique vallée de </a:t>
            </a:r>
            <a:r>
              <a:rPr lang="fr-FR" b="1" dirty="0" err="1" smtClean="0"/>
              <a:t>Slad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      Il y vit sa 1</a:t>
            </a:r>
            <a:r>
              <a:rPr lang="fr-FR" b="1" baseline="30000" dirty="0" smtClean="0"/>
              <a:t>ère</a:t>
            </a:r>
            <a:r>
              <a:rPr lang="fr-FR" b="1" dirty="0" smtClean="0"/>
              <a:t> …«Morsure dans la pomme»… page 229 !</a:t>
            </a:r>
            <a:endParaRPr lang="fr-FR" b="1" dirty="0"/>
          </a:p>
          <a:p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210" y="871533"/>
            <a:ext cx="1298561" cy="19691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4975" y="3262169"/>
            <a:ext cx="6614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2 - Un beau matin d'été (1969) </a:t>
            </a:r>
            <a:r>
              <a:rPr lang="fr-FR" b="1" dirty="0"/>
              <a:t>traduit en Français par </a:t>
            </a:r>
            <a:r>
              <a:rPr lang="fr-FR" b="1" dirty="0" smtClean="0"/>
              <a:t>Robert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 Pépin</a:t>
            </a:r>
            <a:r>
              <a:rPr lang="fr-FR" b="1" dirty="0" smtClean="0">
                <a:solidFill>
                  <a:srgbClr val="FF0000"/>
                </a:solidFill>
              </a:rPr>
              <a:t>…………………………………………………………………………</a:t>
            </a:r>
          </a:p>
          <a:p>
            <a:r>
              <a:rPr lang="fr-FR" b="1" dirty="0" smtClean="0"/>
              <a:t>    </a:t>
            </a:r>
            <a:r>
              <a:rPr lang="fr-FR" b="1" dirty="0"/>
              <a:t>Le deuxième évoque son départ pour Londres et sa </a:t>
            </a:r>
            <a:r>
              <a:rPr lang="fr-FR" b="1" dirty="0" smtClean="0"/>
              <a:t>première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visite </a:t>
            </a:r>
            <a:r>
              <a:rPr lang="fr-FR" b="1" dirty="0"/>
              <a:t>en Espagne en </a:t>
            </a:r>
            <a:r>
              <a:rPr lang="fr-FR" b="1" dirty="0" smtClean="0"/>
              <a:t>1935-1936.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84" y="2970644"/>
            <a:ext cx="1163531" cy="17720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4974" y="4971211"/>
            <a:ext cx="8037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3 - Instants de guerre (1991), </a:t>
            </a:r>
            <a:r>
              <a:rPr lang="fr-FR" b="1" dirty="0"/>
              <a:t>traduit en français par Laurent </a:t>
            </a:r>
            <a:r>
              <a:rPr lang="fr-FR" b="1" dirty="0" smtClean="0"/>
              <a:t>Langlade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/>
              <a:t>      </a:t>
            </a:r>
            <a:r>
              <a:rPr lang="fr-FR" b="1" dirty="0"/>
              <a:t>Dans le troisième et dernier volume, Lee raconte son adhésion </a:t>
            </a:r>
            <a:r>
              <a:rPr lang="fr-FR" b="1" dirty="0" smtClean="0"/>
              <a:t>aux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 </a:t>
            </a:r>
            <a:r>
              <a:rPr lang="fr-FR" b="1" dirty="0"/>
              <a:t>Brigades internationales en décembre 1937.</a:t>
            </a:r>
          </a:p>
          <a:p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477" y="4282325"/>
            <a:ext cx="1470029" cy="2264779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H="1">
            <a:off x="1605702" y="3633166"/>
            <a:ext cx="795615" cy="2674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98" y="1743324"/>
            <a:ext cx="1122285" cy="174577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9300">
            <a:off x="1380170" y="2174460"/>
            <a:ext cx="1215961" cy="565395"/>
          </a:xfrm>
          <a:prstGeom prst="rect">
            <a:avLst/>
          </a:prstGeom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304029">
            <a:off x="8065847" y="3663966"/>
            <a:ext cx="1054699" cy="10181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52" y="3628799"/>
            <a:ext cx="1101583" cy="16673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932" y="4703782"/>
            <a:ext cx="1191912" cy="18745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63420">
            <a:off x="2648141" y="5836433"/>
            <a:ext cx="1292464" cy="7559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5996" y="1483987"/>
            <a:ext cx="1396105" cy="13717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8268" y="4955198"/>
            <a:ext cx="139610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418" y="268258"/>
            <a:ext cx="1347576" cy="210221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814364" y="540470"/>
            <a:ext cx="5279136" cy="4105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Il a également écrit d'autres ouvrages dont :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0832" y="2717268"/>
            <a:ext cx="527913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“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Can't Stay Long (1975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fr-FR" b="1" dirty="0" smtClean="0"/>
              <a:t> Dans </a:t>
            </a:r>
            <a:r>
              <a:rPr lang="fr-FR" b="1" dirty="0"/>
              <a:t>ce volume, Laurie Lee revient sur son </a:t>
            </a:r>
            <a:endParaRPr lang="fr-FR" b="1" dirty="0" smtClean="0"/>
          </a:p>
          <a:p>
            <a:r>
              <a:rPr lang="fr-FR" b="1" dirty="0" smtClean="0"/>
              <a:t> enfance </a:t>
            </a:r>
            <a:r>
              <a:rPr lang="fr-FR" b="1" dirty="0"/>
              <a:t>dans le </a:t>
            </a:r>
            <a:r>
              <a:rPr lang="fr-FR" b="1" dirty="0" smtClean="0"/>
              <a:t>Gloucestershire……………………………….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…«un monde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à jamais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perdu»…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                                       (Ces livres n’ont pas été traduits en français)</a:t>
            </a:r>
          </a:p>
          <a:p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i="1" u="sng" dirty="0" smtClean="0"/>
              <a:t>Remarques :</a:t>
            </a:r>
            <a:r>
              <a:rPr lang="fr-FR" b="1" dirty="0" smtClean="0"/>
              <a:t> </a:t>
            </a:r>
          </a:p>
          <a:p>
            <a:endParaRPr lang="fr-FR" b="1" dirty="0"/>
          </a:p>
          <a:p>
            <a:r>
              <a:rPr lang="fr-FR" b="1" dirty="0" smtClean="0">
                <a:solidFill>
                  <a:srgbClr val="0070C0"/>
                </a:solidFill>
              </a:rPr>
              <a:t>- Au début </a:t>
            </a:r>
            <a:r>
              <a:rPr lang="fr-FR" b="1" dirty="0">
                <a:solidFill>
                  <a:srgbClr val="0070C0"/>
                </a:solidFill>
              </a:rPr>
              <a:t>de </a:t>
            </a:r>
            <a:r>
              <a:rPr lang="fr-FR" b="1" dirty="0" smtClean="0">
                <a:solidFill>
                  <a:srgbClr val="0070C0"/>
                </a:solidFill>
              </a:rPr>
              <a:t>son voyage vers Londres, en 1936, une </a:t>
            </a:r>
            <a:r>
              <a:rPr lang="fr-FR" b="1" dirty="0">
                <a:solidFill>
                  <a:srgbClr val="0070C0"/>
                </a:solidFill>
              </a:rPr>
              <a:t>revue </a:t>
            </a:r>
            <a:r>
              <a:rPr lang="fr-FR" b="1" dirty="0" smtClean="0">
                <a:solidFill>
                  <a:srgbClr val="0070C0"/>
                </a:solidFill>
              </a:rPr>
              <a:t>(Horizon) publie </a:t>
            </a:r>
            <a:r>
              <a:rPr lang="fr-FR" b="1" dirty="0">
                <a:solidFill>
                  <a:srgbClr val="0070C0"/>
                </a:solidFill>
              </a:rPr>
              <a:t>son premier </a:t>
            </a:r>
            <a:r>
              <a:rPr lang="fr-FR" b="1" dirty="0" smtClean="0">
                <a:solidFill>
                  <a:srgbClr val="0070C0"/>
                </a:solidFill>
              </a:rPr>
              <a:t>poème…</a:t>
            </a:r>
          </a:p>
          <a:p>
            <a:endParaRPr lang="fr-FR" sz="800" b="1" dirty="0" smtClean="0">
              <a:solidFill>
                <a:srgbClr val="0070C0"/>
              </a:solidFill>
            </a:endParaRP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- Une thèse intéressante sur l’œuvre de Laurie Lee a été écrite, en 1998,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par Laurent Langlade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&gt; traducteur du tome 3 de la trilogie </a:t>
            </a:r>
            <a:r>
              <a:rPr lang="fr-FR" sz="1400" b="1" dirty="0" smtClean="0"/>
              <a:t>(Diapo à la fin du montage).</a:t>
            </a:r>
            <a:endParaRPr lang="fr-FR" sz="1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68" y="3089955"/>
            <a:ext cx="2097079" cy="34480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832" y="1271508"/>
            <a:ext cx="82645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«  </a:t>
            </a:r>
            <a:r>
              <a:rPr lang="fr-FR" sz="2400" b="1" dirty="0" smtClean="0">
                <a:solidFill>
                  <a:srgbClr val="0070C0"/>
                </a:solidFill>
              </a:rPr>
              <a:t>A </a:t>
            </a:r>
            <a:r>
              <a:rPr lang="fr-FR" sz="2400" b="1" dirty="0">
                <a:solidFill>
                  <a:srgbClr val="0070C0"/>
                </a:solidFill>
              </a:rPr>
              <a:t>Rose for Winter » (1955</a:t>
            </a:r>
            <a:r>
              <a:rPr lang="fr-FR" sz="2400" b="1" dirty="0" smtClean="0">
                <a:solidFill>
                  <a:srgbClr val="0070C0"/>
                </a:solidFill>
              </a:rPr>
              <a:t>) </a:t>
            </a:r>
            <a:r>
              <a:rPr lang="fr-FR" b="1" dirty="0" smtClean="0">
                <a:solidFill>
                  <a:srgbClr val="0070C0"/>
                </a:solidFill>
              </a:rPr>
              <a:t>……………………………………………………................................................................................</a:t>
            </a:r>
            <a:r>
              <a:rPr lang="fr-FR" dirty="0" smtClean="0"/>
              <a:t>        </a:t>
            </a:r>
            <a:r>
              <a:rPr lang="fr-FR" b="1" dirty="0" smtClean="0"/>
              <a:t>Récit </a:t>
            </a:r>
            <a:r>
              <a:rPr lang="fr-FR" b="1" dirty="0"/>
              <a:t>de son voyage en </a:t>
            </a:r>
            <a:r>
              <a:rPr lang="fr-FR" b="1" dirty="0" smtClean="0"/>
              <a:t>Andalousie, </a:t>
            </a:r>
            <a:r>
              <a:rPr lang="fr-FR" b="1" dirty="0"/>
              <a:t>quinze ans après la guerre</a:t>
            </a:r>
          </a:p>
          <a:p>
            <a:r>
              <a:rPr lang="fr-FR" b="1" dirty="0" smtClean="0"/>
              <a:t>d'Espagne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695" y="50521"/>
            <a:ext cx="1646682" cy="2537695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8240486" y="2990239"/>
            <a:ext cx="3589720" cy="3591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Dans « Rose pour l’hiver » Lee nous décrit, la </a:t>
            </a:r>
            <a:r>
              <a:rPr lang="fr-FR" sz="1600" b="1" dirty="0">
                <a:solidFill>
                  <a:srgbClr val="00B050"/>
                </a:solidFill>
              </a:rPr>
              <a:t>fierté </a:t>
            </a:r>
            <a:r>
              <a:rPr lang="fr-FR" sz="1600" b="1" dirty="0" smtClean="0">
                <a:solidFill>
                  <a:srgbClr val="00B050"/>
                </a:solidFill>
              </a:rPr>
              <a:t>et la vitalité de la </a:t>
            </a:r>
            <a:r>
              <a:rPr lang="fr-FR" sz="1600" b="1" dirty="0">
                <a:solidFill>
                  <a:srgbClr val="00B050"/>
                </a:solidFill>
              </a:rPr>
              <a:t>vie </a:t>
            </a:r>
            <a:r>
              <a:rPr lang="fr-FR" sz="1600" b="1" dirty="0" smtClean="0">
                <a:solidFill>
                  <a:srgbClr val="00B050"/>
                </a:solidFill>
              </a:rPr>
              <a:t>modeste espagnole,  </a:t>
            </a:r>
            <a:r>
              <a:rPr lang="fr-FR" sz="1600" b="1" dirty="0">
                <a:solidFill>
                  <a:srgbClr val="00B050"/>
                </a:solidFill>
              </a:rPr>
              <a:t>avec une acuité, un zeste et un humour </a:t>
            </a:r>
            <a:r>
              <a:rPr lang="fr-FR" sz="1600" b="1" dirty="0" smtClean="0">
                <a:solidFill>
                  <a:srgbClr val="00B050"/>
                </a:solidFill>
              </a:rPr>
              <a:t>indéfectibles.</a:t>
            </a:r>
            <a:endParaRPr lang="fr-FR" sz="1600" b="1" dirty="0">
              <a:solidFill>
                <a:srgbClr val="00B050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L’ Andalousie </a:t>
            </a:r>
            <a:r>
              <a:rPr lang="fr-FR" sz="1600" b="1" dirty="0">
                <a:solidFill>
                  <a:schemeClr val="tx1"/>
                </a:solidFill>
              </a:rPr>
              <a:t>est </a:t>
            </a:r>
            <a:r>
              <a:rPr lang="fr-FR" sz="1600" b="1" dirty="0" smtClean="0">
                <a:solidFill>
                  <a:schemeClr val="tx1"/>
                </a:solidFill>
              </a:rPr>
              <a:t>pour lui une passion.</a:t>
            </a:r>
            <a:r>
              <a:rPr lang="fr-FR" sz="1600" dirty="0" smtClean="0"/>
              <a:t> </a:t>
            </a:r>
          </a:p>
          <a:p>
            <a:pPr algn="ctr"/>
            <a:r>
              <a:rPr lang="fr-FR" sz="1600" b="1" dirty="0" smtClean="0">
                <a:solidFill>
                  <a:srgbClr val="00B050"/>
                </a:solidFill>
              </a:rPr>
              <a:t>Quinze </a:t>
            </a:r>
            <a:r>
              <a:rPr lang="fr-FR" sz="1600" b="1" dirty="0">
                <a:solidFill>
                  <a:srgbClr val="00B050"/>
                </a:solidFill>
              </a:rPr>
              <a:t>ans après sa </a:t>
            </a:r>
            <a:r>
              <a:rPr lang="fr-FR" sz="1600" b="1" dirty="0" smtClean="0">
                <a:solidFill>
                  <a:srgbClr val="00B050"/>
                </a:solidFill>
              </a:rPr>
              <a:t>première  </a:t>
            </a:r>
            <a:r>
              <a:rPr lang="fr-FR" sz="1600" b="1" dirty="0">
                <a:solidFill>
                  <a:srgbClr val="00B050"/>
                </a:solidFill>
              </a:rPr>
              <a:t>visite, Laurie Lee </a:t>
            </a:r>
            <a:r>
              <a:rPr lang="fr-FR" sz="1600" b="1" dirty="0" smtClean="0">
                <a:solidFill>
                  <a:srgbClr val="00B050"/>
                </a:solidFill>
              </a:rPr>
              <a:t>y est revenu. </a:t>
            </a:r>
            <a:r>
              <a:rPr lang="fr-FR" sz="1600" b="1" dirty="0">
                <a:solidFill>
                  <a:srgbClr val="00B050"/>
                </a:solidFill>
              </a:rPr>
              <a:t>Il a trouvé un pays brisé par la guerre civile, mais les totems de l'Espagne indestructible </a:t>
            </a:r>
            <a:r>
              <a:rPr lang="fr-FR" sz="1600" b="1" dirty="0" smtClean="0">
                <a:solidFill>
                  <a:srgbClr val="00B050"/>
                </a:solidFill>
              </a:rPr>
              <a:t>survivent ; </a:t>
            </a:r>
            <a:r>
              <a:rPr lang="fr-FR" sz="1600" b="1" dirty="0">
                <a:solidFill>
                  <a:srgbClr val="C00000"/>
                </a:solidFill>
              </a:rPr>
              <a:t>le Christ à l'agonie, le cri palpitant du </a:t>
            </a:r>
            <a:r>
              <a:rPr lang="fr-FR" sz="1600" b="1" dirty="0" smtClean="0">
                <a:solidFill>
                  <a:srgbClr val="C00000"/>
                </a:solidFill>
              </a:rPr>
              <a:t>flamenco…</a:t>
            </a:r>
            <a:endParaRPr lang="fr-FR" sz="1600" b="1" dirty="0">
              <a:solidFill>
                <a:srgbClr val="C00000"/>
              </a:solidFill>
            </a:endParaRPr>
          </a:p>
        </p:txBody>
      </p:sp>
      <p:cxnSp>
        <p:nvCxnSpPr>
          <p:cNvPr id="10" name="Connecteur droit avec flèche 9"/>
          <p:cNvCxnSpPr>
            <a:stCxn id="3" idx="2"/>
          </p:cNvCxnSpPr>
          <p:nvPr/>
        </p:nvCxnSpPr>
        <p:spPr>
          <a:xfrm>
            <a:off x="9499206" y="2370477"/>
            <a:ext cx="436735" cy="4271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302" y="25602"/>
            <a:ext cx="62053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Un </a:t>
            </a:r>
            <a:r>
              <a:rPr lang="en-US" sz="1600" b="1" dirty="0" err="1" smtClean="0"/>
              <a:t>autre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poème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chère</a:t>
            </a:r>
            <a:r>
              <a:rPr lang="en-US" sz="1600" b="1" dirty="0" smtClean="0"/>
              <a:t> à </a:t>
            </a:r>
            <a:r>
              <a:rPr lang="en-US" sz="1600" b="1" dirty="0"/>
              <a:t>l</a:t>
            </a:r>
            <a:r>
              <a:rPr lang="en-US" sz="1600" b="1" dirty="0" smtClean="0"/>
              <a:t>a </a:t>
            </a:r>
            <a:r>
              <a:rPr lang="en-US" sz="1600" b="1" dirty="0" err="1" smtClean="0"/>
              <a:t>fille</a:t>
            </a:r>
            <a:r>
              <a:rPr lang="en-US" sz="1600" b="1" dirty="0" smtClean="0"/>
              <a:t> de Laurie Lee (</a:t>
            </a:r>
            <a:r>
              <a:rPr lang="en-US" sz="1600" b="1" dirty="0" err="1" smtClean="0"/>
              <a:t>Lessly</a:t>
            </a:r>
            <a:r>
              <a:rPr lang="en-US" sz="1600" b="1" dirty="0" smtClean="0"/>
              <a:t> Lee)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“April </a:t>
            </a:r>
            <a:r>
              <a:rPr lang="en-US" sz="2800" b="1" dirty="0">
                <a:solidFill>
                  <a:srgbClr val="FF0000"/>
                </a:solidFill>
              </a:rPr>
              <a:t>Rise" </a:t>
            </a:r>
            <a:r>
              <a:rPr lang="en-US" sz="2800" b="1" dirty="0"/>
              <a:t>by Laurie </a:t>
            </a:r>
            <a:r>
              <a:rPr lang="en-US" sz="2800" b="1" dirty="0" smtClean="0"/>
              <a:t>Lee</a:t>
            </a:r>
          </a:p>
          <a:p>
            <a:pPr algn="ctr"/>
            <a:r>
              <a:rPr lang="en-US" sz="2800" b="1" dirty="0" smtClean="0"/>
              <a:t> </a:t>
            </a:r>
            <a:r>
              <a:rPr lang="en-US" b="1" dirty="0"/>
              <a:t>(read by Tom </a:t>
            </a:r>
            <a:r>
              <a:rPr lang="en-US" b="1" dirty="0" err="1"/>
              <a:t>O'Bedlam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https://www.youtube.com/watch?v=qQhDuV0kGsA</a:t>
            </a:r>
          </a:p>
          <a:p>
            <a:endParaRPr lang="en-US" dirty="0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960" y="1610811"/>
            <a:ext cx="3812583" cy="21445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86" y="1839685"/>
            <a:ext cx="2941560" cy="16546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8857" y="138915"/>
            <a:ext cx="423454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 smtClean="0"/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Un Extrait de …Avril s’élance… </a:t>
            </a:r>
            <a:endParaRPr lang="fr-FR" sz="2000" b="1" dirty="0">
              <a:solidFill>
                <a:srgbClr val="FF0000"/>
              </a:solidFill>
            </a:endParaRPr>
          </a:p>
          <a:p>
            <a:endParaRPr lang="fr-FR" sz="1200" dirty="0" smtClean="0"/>
          </a:p>
          <a:p>
            <a:r>
              <a:rPr lang="fr-FR" sz="1600" b="1" dirty="0" smtClean="0"/>
              <a:t>Chaque fois que j’ai vu le grand bonheur dans le ciel…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/>
              <a:t>Je le vois </a:t>
            </a:r>
            <a:r>
              <a:rPr lang="fr-FR" sz="1600" b="1" dirty="0" smtClean="0"/>
              <a:t>maintenant, en ce début de journée…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 smtClean="0"/>
              <a:t>Où, d’un vert citron, </a:t>
            </a:r>
            <a:r>
              <a:rPr lang="fr-FR" sz="1600" b="1" dirty="0"/>
              <a:t>le matin vaporeux </a:t>
            </a:r>
            <a:r>
              <a:rPr lang="fr-FR" sz="1600" b="1" dirty="0" smtClean="0"/>
              <a:t>s'égoutte…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 smtClean="0"/>
              <a:t>Et où la </a:t>
            </a:r>
            <a:r>
              <a:rPr lang="fr-FR" sz="1600" b="1" dirty="0"/>
              <a:t>lumière du soleil </a:t>
            </a:r>
            <a:r>
              <a:rPr lang="fr-FR" sz="1600" b="1" dirty="0" smtClean="0"/>
              <a:t>jette de la poudre sur </a:t>
            </a:r>
            <a:r>
              <a:rPr lang="fr-FR" sz="1600" b="1" dirty="0"/>
              <a:t>mes </a:t>
            </a:r>
            <a:r>
              <a:rPr lang="fr-FR" sz="1600" b="1" dirty="0" smtClean="0"/>
              <a:t>yeux…</a:t>
            </a:r>
          </a:p>
          <a:p>
            <a:endParaRPr lang="fr-FR" sz="1600" b="1" dirty="0"/>
          </a:p>
          <a:p>
            <a:endParaRPr lang="fr-FR" sz="1600" b="1" dirty="0"/>
          </a:p>
          <a:p>
            <a:r>
              <a:rPr lang="fr-FR" sz="1600" b="1" dirty="0" smtClean="0">
                <a:solidFill>
                  <a:srgbClr val="FF0000"/>
                </a:solidFill>
              </a:rPr>
              <a:t>Comme un film </a:t>
            </a:r>
            <a:r>
              <a:rPr lang="fr-FR" sz="1600" b="1" dirty="0">
                <a:solidFill>
                  <a:srgbClr val="FF0000"/>
                </a:solidFill>
              </a:rPr>
              <a:t>à </a:t>
            </a:r>
            <a:r>
              <a:rPr lang="fr-FR" sz="1600" b="1" dirty="0" smtClean="0">
                <a:solidFill>
                  <a:srgbClr val="FF0000"/>
                </a:solidFill>
              </a:rPr>
              <a:t>bulles, </a:t>
            </a:r>
            <a:r>
              <a:rPr lang="fr-FR" sz="1600" b="1" dirty="0">
                <a:solidFill>
                  <a:srgbClr val="FF0000"/>
                </a:solidFill>
              </a:rPr>
              <a:t>soufflé de bleu, le ciel </a:t>
            </a:r>
            <a:r>
              <a:rPr lang="fr-FR" sz="1600" b="1" dirty="0" smtClean="0">
                <a:solidFill>
                  <a:srgbClr val="FF0000"/>
                </a:solidFill>
              </a:rPr>
              <a:t>s'enroule…</a:t>
            </a:r>
            <a:endParaRPr lang="fr-FR" sz="1600" b="1" dirty="0">
              <a:solidFill>
                <a:srgbClr val="FF0000"/>
              </a:solidFill>
            </a:endParaRP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Les mauvaises herbes sont pleines </a:t>
            </a:r>
            <a:r>
              <a:rPr lang="fr-FR" sz="1600" b="1" dirty="0">
                <a:solidFill>
                  <a:srgbClr val="FF0000"/>
                </a:solidFill>
              </a:rPr>
              <a:t>de lumière </a:t>
            </a:r>
            <a:r>
              <a:rPr lang="fr-FR" sz="1600" b="1" dirty="0" smtClean="0">
                <a:solidFill>
                  <a:srgbClr val="FF0000"/>
                </a:solidFill>
              </a:rPr>
              <a:t>chaude sur chaque </a:t>
            </a:r>
            <a:r>
              <a:rPr lang="fr-FR" sz="1600" b="1" dirty="0">
                <a:solidFill>
                  <a:srgbClr val="FF0000"/>
                </a:solidFill>
              </a:rPr>
              <a:t>racine et </a:t>
            </a:r>
            <a:r>
              <a:rPr lang="fr-FR" sz="1600" b="1" dirty="0" smtClean="0">
                <a:solidFill>
                  <a:srgbClr val="FF0000"/>
                </a:solidFill>
              </a:rPr>
              <a:t>tige…</a:t>
            </a:r>
            <a:endParaRPr lang="fr-FR" sz="1600" b="1" dirty="0">
              <a:solidFill>
                <a:srgbClr val="FF0000"/>
              </a:solidFill>
            </a:endParaRP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Comme des </a:t>
            </a:r>
            <a:r>
              <a:rPr lang="fr-FR" sz="1600" b="1" dirty="0">
                <a:solidFill>
                  <a:srgbClr val="FF0000"/>
                </a:solidFill>
              </a:rPr>
              <a:t>éclaboussures de savon </a:t>
            </a:r>
            <a:r>
              <a:rPr lang="fr-FR" sz="1600" b="1" dirty="0" smtClean="0">
                <a:solidFill>
                  <a:srgbClr val="FF0000"/>
                </a:solidFill>
              </a:rPr>
              <a:t>vert…</a:t>
            </a: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Le </a:t>
            </a:r>
            <a:r>
              <a:rPr lang="fr-FR" sz="1600" b="1" dirty="0">
                <a:solidFill>
                  <a:srgbClr val="FF0000"/>
                </a:solidFill>
              </a:rPr>
              <a:t>monde </a:t>
            </a:r>
            <a:r>
              <a:rPr lang="fr-FR" sz="1600" b="1" dirty="0" smtClean="0">
                <a:solidFill>
                  <a:srgbClr val="FF0000"/>
                </a:solidFill>
              </a:rPr>
              <a:t>entier transpire  </a:t>
            </a:r>
            <a:r>
              <a:rPr lang="fr-FR" sz="1600" b="1" dirty="0">
                <a:solidFill>
                  <a:srgbClr val="FF0000"/>
                </a:solidFill>
              </a:rPr>
              <a:t>avec la perle de l'été dans son </a:t>
            </a:r>
            <a:r>
              <a:rPr lang="fr-FR" sz="1600" b="1" dirty="0" smtClean="0">
                <a:solidFill>
                  <a:srgbClr val="FF0000"/>
                </a:solidFill>
              </a:rPr>
              <a:t>bourgeon…</a:t>
            </a:r>
            <a:endParaRPr lang="fr-FR" sz="1600" b="1" dirty="0">
              <a:solidFill>
                <a:srgbClr val="FF0000"/>
              </a:solidFill>
            </a:endParaRPr>
          </a:p>
          <a:p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02" y="4026273"/>
            <a:ext cx="3884908" cy="2628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290" y="4547046"/>
            <a:ext cx="2382487" cy="158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269" y="1216203"/>
            <a:ext cx="4059053" cy="3603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5852" y="373436"/>
            <a:ext cx="2721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Woman with jug, 1936-37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Picture: Laurie Lee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47" y="1338419"/>
            <a:ext cx="2317977" cy="3090636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236009" y="4819473"/>
            <a:ext cx="3228338" cy="133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Autoportrait où il capture son côté sérieux et sombre…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430" y="1161885"/>
            <a:ext cx="3030313" cy="22727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177" y="3896479"/>
            <a:ext cx="2910566" cy="2182925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482210" y="5138057"/>
            <a:ext cx="4408715" cy="1383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Quelques dessins exposés, sous l’égide de sa fille </a:t>
            </a:r>
            <a:r>
              <a:rPr lang="fr-FR" dirty="0" err="1" smtClean="0"/>
              <a:t>Lessy</a:t>
            </a:r>
            <a:r>
              <a:rPr lang="fr-FR" dirty="0" smtClean="0"/>
              <a:t> Lee, dans une rétrospective, en 2016, à Londres, et qui montra </a:t>
            </a:r>
            <a:r>
              <a:rPr lang="fr-FR" dirty="0"/>
              <a:t>que Lee était aussi un artiste talentueux 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271099" y="189339"/>
            <a:ext cx="727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Laurie Lee: Peintre et dessinateur :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Des peintures et dessins inédits de l'auteur …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8866183" y="6248400"/>
            <a:ext cx="2708277" cy="477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 fille : </a:t>
            </a:r>
            <a:r>
              <a:rPr lang="fr-FR" dirty="0" err="1" smtClean="0"/>
              <a:t>Lessy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83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0568" y="322477"/>
            <a:ext cx="5550243" cy="1325563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Laurie Lee et la musique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5142" y="2135531"/>
            <a:ext cx="8214986" cy="42281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/>
              <a:t>… « J’aimais </a:t>
            </a:r>
            <a:r>
              <a:rPr lang="fr-FR" b="1" dirty="0"/>
              <a:t>quand mon père venait me </a:t>
            </a:r>
            <a:r>
              <a:rPr lang="fr-FR" b="1" dirty="0" smtClean="0"/>
              <a:t>chercher lorsqu’il était dans </a:t>
            </a:r>
            <a:r>
              <a:rPr lang="fr-FR" b="1" dirty="0"/>
              <a:t>le jardin de notre maison, </a:t>
            </a:r>
            <a:r>
              <a:rPr lang="fr-FR" b="1" dirty="0" smtClean="0"/>
              <a:t>(Rose </a:t>
            </a:r>
            <a:r>
              <a:rPr lang="fr-FR" b="1" dirty="0"/>
              <a:t>Cottage, à </a:t>
            </a:r>
            <a:r>
              <a:rPr lang="fr-FR" b="1" dirty="0" err="1"/>
              <a:t>Slad</a:t>
            </a:r>
            <a:r>
              <a:rPr lang="fr-FR" b="1" dirty="0"/>
              <a:t>, dans le </a:t>
            </a:r>
            <a:r>
              <a:rPr lang="fr-FR" b="1" dirty="0" smtClean="0"/>
              <a:t>Gloucestershire) et que ma </a:t>
            </a:r>
            <a:r>
              <a:rPr lang="fr-FR" b="1" dirty="0"/>
              <a:t>mère </a:t>
            </a:r>
            <a:r>
              <a:rPr lang="fr-FR" b="1" dirty="0" smtClean="0"/>
              <a:t>me faisait taire particulièrement </a:t>
            </a:r>
            <a:r>
              <a:rPr lang="fr-FR" b="1" dirty="0"/>
              <a:t>quand </a:t>
            </a:r>
            <a:r>
              <a:rPr lang="fr-FR" b="1" dirty="0" smtClean="0"/>
              <a:t>il </a:t>
            </a:r>
            <a:r>
              <a:rPr lang="fr-FR" b="1" dirty="0"/>
              <a:t>était sur le point de jouer de la </a:t>
            </a:r>
            <a:r>
              <a:rPr lang="fr-FR" b="1" dirty="0" smtClean="0"/>
              <a:t>musique…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…Musicien </a:t>
            </a:r>
            <a:r>
              <a:rPr lang="fr-FR" b="1" dirty="0">
                <a:solidFill>
                  <a:srgbClr val="FF0000"/>
                </a:solidFill>
              </a:rPr>
              <a:t>de talent, presque entièrement autodidacte, il jouait du violon </a:t>
            </a:r>
            <a:r>
              <a:rPr lang="fr-FR" b="1" dirty="0" smtClean="0">
                <a:solidFill>
                  <a:srgbClr val="FF0000"/>
                </a:solidFill>
              </a:rPr>
              <a:t>(Mozart </a:t>
            </a:r>
            <a:r>
              <a:rPr lang="fr-FR" b="1" dirty="0">
                <a:solidFill>
                  <a:srgbClr val="FF0000"/>
                </a:solidFill>
              </a:rPr>
              <a:t>ou </a:t>
            </a:r>
            <a:r>
              <a:rPr lang="fr-FR" b="1" dirty="0" smtClean="0">
                <a:solidFill>
                  <a:srgbClr val="FF0000"/>
                </a:solidFill>
              </a:rPr>
              <a:t>Beethoven), </a:t>
            </a:r>
            <a:r>
              <a:rPr lang="fr-FR" b="1" dirty="0">
                <a:solidFill>
                  <a:srgbClr val="FF0000"/>
                </a:solidFill>
              </a:rPr>
              <a:t>ou encore de </a:t>
            </a:r>
            <a:r>
              <a:rPr lang="fr-FR" b="1" dirty="0" smtClean="0">
                <a:solidFill>
                  <a:srgbClr val="FF0000"/>
                </a:solidFill>
              </a:rPr>
              <a:t>la guitare (de petites </a:t>
            </a:r>
            <a:r>
              <a:rPr lang="fr-FR" b="1" dirty="0">
                <a:solidFill>
                  <a:srgbClr val="FF0000"/>
                </a:solidFill>
              </a:rPr>
              <a:t>pièces </a:t>
            </a:r>
            <a:r>
              <a:rPr lang="fr-FR" b="1" dirty="0" smtClean="0">
                <a:solidFill>
                  <a:srgbClr val="FF0000"/>
                </a:solidFill>
              </a:rPr>
              <a:t>espagnoles) »…</a:t>
            </a: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00B0F0"/>
                </a:solidFill>
              </a:rPr>
              <a:t>(Anecdotes relevées </a:t>
            </a:r>
            <a:r>
              <a:rPr lang="fr-FR" sz="2000" b="1" dirty="0">
                <a:solidFill>
                  <a:srgbClr val="00B0F0"/>
                </a:solidFill>
              </a:rPr>
              <a:t>par sa fille </a:t>
            </a:r>
            <a:r>
              <a:rPr lang="fr-FR" sz="2000" b="1" dirty="0" err="1">
                <a:solidFill>
                  <a:srgbClr val="00B0F0"/>
                </a:solidFill>
              </a:rPr>
              <a:t>Lessy</a:t>
            </a:r>
            <a:r>
              <a:rPr lang="fr-FR" sz="2000" b="1" dirty="0" smtClean="0">
                <a:solidFill>
                  <a:srgbClr val="00B0F0"/>
                </a:solidFill>
              </a:rPr>
              <a:t>…)</a:t>
            </a:r>
            <a:endParaRPr lang="fr-FR" sz="2000" b="1" dirty="0">
              <a:solidFill>
                <a:srgbClr val="00B0F0"/>
              </a:solidFill>
            </a:endParaRPr>
          </a:p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681" y="3240322"/>
            <a:ext cx="2602258" cy="27329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681" y="365125"/>
            <a:ext cx="2602258" cy="16243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12371"/>
          <a:stretch/>
        </p:blipFill>
        <p:spPr>
          <a:xfrm>
            <a:off x="300024" y="284339"/>
            <a:ext cx="2182999" cy="14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109" y="951952"/>
            <a:ext cx="3173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 </a:t>
            </a:r>
            <a:r>
              <a:rPr lang="fr-FR" sz="2400" b="1" dirty="0"/>
              <a:t>- </a:t>
            </a:r>
            <a:r>
              <a:rPr lang="fr-FR" sz="2400" b="1" u="sng" dirty="0" smtClean="0"/>
              <a:t>Son périple à travers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</a:t>
            </a:r>
            <a:r>
              <a:rPr lang="fr-FR" sz="2400" b="1" u="sng" dirty="0" smtClean="0"/>
              <a:t>l’Espagne 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* depuis Vigo jusque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</a:t>
            </a:r>
            <a:r>
              <a:rPr lang="fr-FR" sz="2400" b="1" dirty="0"/>
              <a:t>jusque vers </a:t>
            </a:r>
            <a:r>
              <a:rPr lang="fr-FR" sz="2400" b="1" dirty="0" smtClean="0"/>
              <a:t>Castillo…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</a:t>
            </a:r>
            <a:r>
              <a:rPr lang="fr-FR" sz="2400" b="1" dirty="0" err="1" smtClean="0"/>
              <a:t>Almunecar</a:t>
            </a:r>
            <a:r>
              <a:rPr lang="fr-FR" sz="2400" b="1" dirty="0" smtClean="0"/>
              <a:t> (Malaga)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28" y="288363"/>
            <a:ext cx="8382000" cy="62865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5325836" y="1737633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166330" y="5050089"/>
            <a:ext cx="61783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" y="3685162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4028" y="181128"/>
            <a:ext cx="10515600" cy="400888"/>
          </a:xfrm>
        </p:spPr>
        <p:txBody>
          <a:bodyPr>
            <a:noAutofit/>
          </a:bodyPr>
          <a:lstStyle/>
          <a:p>
            <a:pPr algn="ctr"/>
            <a:r>
              <a:rPr lang="fr-FR" sz="3600" b="1" i="1" dirty="0" smtClean="0">
                <a:solidFill>
                  <a:srgbClr val="FF0000"/>
                </a:solidFill>
              </a:rPr>
              <a:t>CHRONOLOGIE DU « PERIPLE » de Laurie LEE</a:t>
            </a:r>
            <a:endParaRPr lang="fr-FR" sz="3600" b="1" i="1" dirty="0">
              <a:solidFill>
                <a:srgbClr val="FF0000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 flipV="1">
            <a:off x="2756258" y="3532009"/>
            <a:ext cx="475529" cy="43542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48343" y="1023257"/>
            <a:ext cx="2579914" cy="145868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Début juin 1935</a:t>
            </a:r>
          </a:p>
          <a:p>
            <a:pPr algn="ctr"/>
            <a:r>
              <a:rPr lang="fr-FR" dirty="0" smtClean="0"/>
              <a:t>Lee part  de </a:t>
            </a:r>
            <a:r>
              <a:rPr lang="fr-FR" dirty="0" err="1" smtClean="0"/>
              <a:t>Slad</a:t>
            </a:r>
            <a:endParaRPr lang="fr-FR" dirty="0" smtClean="0"/>
          </a:p>
          <a:p>
            <a:pPr algn="ctr"/>
            <a:r>
              <a:rPr lang="fr-FR" dirty="0" smtClean="0"/>
              <a:t>Il  a 19 ans…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537855" y="1099457"/>
            <a:ext cx="2383973" cy="13824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Au bout d’une semaine, il arrive à </a:t>
            </a:r>
            <a:r>
              <a:rPr lang="fr-FR" b="1" dirty="0" err="1" smtClean="0">
                <a:solidFill>
                  <a:schemeClr val="tx1"/>
                </a:solidFill>
              </a:rPr>
              <a:t>Southhampton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491327" y="1110342"/>
            <a:ext cx="2264228" cy="1360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 mois après, il débarque à Londres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9405256" y="1023257"/>
            <a:ext cx="2481943" cy="156754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Il y reste un an (1) : en juin 1936, il part pour l’Espagne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004456" y="1590620"/>
            <a:ext cx="457201" cy="400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641" y="1571224"/>
            <a:ext cx="475529" cy="43895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606839" y="3140243"/>
            <a:ext cx="2088338" cy="12300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Au bout d’un mois, il chemine vers </a:t>
            </a:r>
            <a:r>
              <a:rPr lang="fr-FR" b="1" dirty="0" err="1" smtClean="0">
                <a:solidFill>
                  <a:schemeClr val="tx1"/>
                </a:solidFill>
              </a:rPr>
              <a:t>vers</a:t>
            </a:r>
            <a:r>
              <a:rPr lang="fr-FR" b="1" dirty="0" smtClean="0">
                <a:solidFill>
                  <a:schemeClr val="tx1"/>
                </a:solidFill>
              </a:rPr>
              <a:t> Ségovie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485" y="6520743"/>
            <a:ext cx="4385943" cy="248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(1) </a:t>
            </a:r>
            <a:r>
              <a:rPr lang="fr-FR" dirty="0" smtClean="0"/>
              <a:t>Il va travailler onze mois sur un chantier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802540" y="3625903"/>
            <a:ext cx="475529" cy="43895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3314698" y="2923184"/>
            <a:ext cx="2665218" cy="165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Fin septembre 1936, après 3 mois en Espagne, il arrive à la mer &gt; Cadix </a:t>
            </a:r>
            <a:r>
              <a:rPr lang="fr-FR" b="1" dirty="0" smtClean="0">
                <a:solidFill>
                  <a:schemeClr val="tx1"/>
                </a:solidFill>
              </a:rPr>
              <a:t>(2)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9731828" y="3173265"/>
            <a:ext cx="2155371" cy="123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Il débarque à Vigo au début de l’été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90492" y="5341692"/>
            <a:ext cx="475529" cy="438950"/>
          </a:xfrm>
          <a:prstGeom prst="rect">
            <a:avLst/>
          </a:prstGeom>
        </p:spPr>
      </p:pic>
      <p:sp>
        <p:nvSpPr>
          <p:cNvPr id="17" name="Flèche vers le bas 16"/>
          <p:cNvSpPr/>
          <p:nvPr/>
        </p:nvSpPr>
        <p:spPr>
          <a:xfrm>
            <a:off x="10461169" y="2677885"/>
            <a:ext cx="370114" cy="43542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14931" y="1566233"/>
            <a:ext cx="408467" cy="4572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39108" y="3620880"/>
            <a:ext cx="457240" cy="408467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397042" y="2787570"/>
            <a:ext cx="2300024" cy="15838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Décembre 1936, il décide de faire son « trou » à Castillo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7042" y="6520743"/>
            <a:ext cx="3368569" cy="2486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(2) Il a vingt ans bien sonnés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48343" y="4898229"/>
            <a:ext cx="2193471" cy="1153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 février 1937, ont lieu les élections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180155" y="4427738"/>
            <a:ext cx="457240" cy="408467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3314698" y="4766392"/>
            <a:ext cx="2607130" cy="15131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Mi-mai 1937, les nouvelles de Madrid se faisaient plus vagues…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002798" y="5265667"/>
            <a:ext cx="457240" cy="408467"/>
          </a:xfrm>
          <a:prstGeom prst="rect">
            <a:avLst/>
          </a:prstGeom>
        </p:spPr>
      </p:pic>
      <p:sp>
        <p:nvSpPr>
          <p:cNvPr id="27" name="Ellipse 26"/>
          <p:cNvSpPr/>
          <p:nvPr/>
        </p:nvSpPr>
        <p:spPr>
          <a:xfrm>
            <a:off x="6541007" y="4860592"/>
            <a:ext cx="1906307" cy="1279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Mi-juillet 1937, la guerre commence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283" y="5303474"/>
            <a:ext cx="475529" cy="438950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9100457" y="4592031"/>
            <a:ext cx="2786742" cy="15557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Après son séjour à Castillo, il est « rapatrié » par la Royal </a:t>
            </a:r>
            <a:r>
              <a:rPr lang="fr-FR" sz="1400" b="1" dirty="0" err="1" smtClean="0">
                <a:solidFill>
                  <a:schemeClr val="tx1"/>
                </a:solidFill>
              </a:rPr>
              <a:t>Navy</a:t>
            </a:r>
            <a:r>
              <a:rPr lang="fr-FR" sz="1400" b="1" dirty="0" smtClean="0">
                <a:solidFill>
                  <a:schemeClr val="tx1"/>
                </a:solidFill>
              </a:rPr>
              <a:t>, fin juillet, et rejoint l’Angleterre en août 37 (3)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47314" y="6269603"/>
            <a:ext cx="3439885" cy="440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(3) </a:t>
            </a:r>
            <a:r>
              <a:rPr lang="fr-FR" dirty="0" smtClean="0"/>
              <a:t>Il repartira pour l’Espagne à la fin de l’été, via la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5601</TotalTime>
  <Words>785</Words>
  <Application>Microsoft Office PowerPoint</Application>
  <PresentationFormat>Personnalisé</PresentationFormat>
  <Paragraphs>100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Laurie Lee et la musique</vt:lpstr>
      <vt:lpstr>Présentation PowerPoint</vt:lpstr>
      <vt:lpstr>CHRONOLOGIE DU « PERIPLE » de Laurie LEE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</dc:title>
  <dc:creator>Claude FILLGRAFF</dc:creator>
  <cp:lastModifiedBy>*</cp:lastModifiedBy>
  <cp:revision>610</cp:revision>
  <cp:lastPrinted>2019-01-04T15:44:50Z</cp:lastPrinted>
  <dcterms:created xsi:type="dcterms:W3CDTF">2018-11-20T18:26:07Z</dcterms:created>
  <dcterms:modified xsi:type="dcterms:W3CDTF">2019-02-11T11:20:11Z</dcterms:modified>
</cp:coreProperties>
</file>